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5" r:id="rId2"/>
    <p:sldId id="286" r:id="rId3"/>
    <p:sldId id="287" r:id="rId4"/>
    <p:sldId id="288" r:id="rId5"/>
    <p:sldId id="291" r:id="rId6"/>
    <p:sldId id="289" r:id="rId7"/>
    <p:sldId id="290" r:id="rId8"/>
    <p:sldId id="292" r:id="rId9"/>
    <p:sldId id="293" r:id="rId10"/>
    <p:sldId id="297" r:id="rId11"/>
    <p:sldId id="296" r:id="rId12"/>
    <p:sldId id="295" r:id="rId13"/>
    <p:sldId id="294" r:id="rId14"/>
  </p:sldIdLst>
  <p:sldSz cx="12193588" cy="6858000"/>
  <p:notesSz cx="7559675" cy="10691813"/>
  <p:custDataLst>
    <p:tags r:id="rId1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EFDD968-4FCE-45FA-AE76-60F27E016727}">
          <p14:sldIdLst>
            <p14:sldId id="285"/>
            <p14:sldId id="286"/>
            <p14:sldId id="287"/>
            <p14:sldId id="288"/>
            <p14:sldId id="291"/>
            <p14:sldId id="289"/>
            <p14:sldId id="290"/>
            <p14:sldId id="292"/>
            <p14:sldId id="293"/>
            <p14:sldId id="297"/>
            <p14:sldId id="296"/>
            <p14:sldId id="295"/>
            <p14:sldId id="294"/>
          </p14:sldIdLst>
        </p14:section>
        <p14:section name="Slides" id="{73CE0FE6-39E6-4D48-AE3C-57D357F1EEE8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748"/>
    <a:srgbClr val="660E7A"/>
    <a:srgbClr val="010180"/>
    <a:srgbClr val="85850C"/>
    <a:srgbClr val="000000"/>
    <a:srgbClr val="3C3C3C"/>
    <a:srgbClr val="A08570"/>
    <a:srgbClr val="E4E3DF"/>
    <a:srgbClr val="48323E"/>
    <a:srgbClr val="D3C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39" autoAdjust="0"/>
  </p:normalViewPr>
  <p:slideViewPr>
    <p:cSldViewPr snapToGrid="0" snapToObjects="1" showGuides="1">
      <p:cViewPr varScale="1">
        <p:scale>
          <a:sx n="119" d="100"/>
          <a:sy n="119" d="100"/>
        </p:scale>
        <p:origin x="296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4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CD808BD-3A87-4FB1-8C92-7568F36AF77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2ABE4B-4B6F-439D-858C-380578034C2C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A32335C-B6EF-4E53-B1EC-53BDF719DC0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6E1656-EF6C-4EBC-A18C-AB04D7BA692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fld id="{150629FE-4BFD-4F00-BF85-38DE1BF02178}" type="slidenum">
              <a:t>‹#›</a:t>
            </a:fld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599757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jpeg>
</file>

<file path=ppt/media/image4.png>
</file>

<file path=ppt/media/image5.jp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A08103F-5E62-4C14-B403-CCA08D9B8341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lienbildplatzhalter 2">
            <a:extLst>
              <a:ext uri="{FF2B5EF4-FFF2-40B4-BE49-F238E27FC236}">
                <a16:creationId xmlns:a16="http://schemas.microsoft.com/office/drawing/2014/main" id="{10D0D9F1-BA97-41FD-843C-E98805F70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6280" y="812880"/>
            <a:ext cx="5343480" cy="40071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4" name="Notizenplatzhalter 3">
            <a:extLst>
              <a:ext uri="{FF2B5EF4-FFF2-40B4-BE49-F238E27FC236}">
                <a16:creationId xmlns:a16="http://schemas.microsoft.com/office/drawing/2014/main" id="{5961034C-7FA1-4927-BF73-8754AA0AA2F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280" y="5078160"/>
            <a:ext cx="6046920" cy="48103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de-DE"/>
          </a:p>
        </p:txBody>
      </p:sp>
      <p:sp>
        <p:nvSpPr>
          <p:cNvPr id="5" name="Kopfzeilenplatzhalter 4">
            <a:extLst>
              <a:ext uri="{FF2B5EF4-FFF2-40B4-BE49-F238E27FC236}">
                <a16:creationId xmlns:a16="http://schemas.microsoft.com/office/drawing/2014/main" id="{A333E28B-0DD3-4986-AD43-2CC37FCEAD0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ED157B0-714D-4045-B183-0452B3DBD04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7880" y="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CC2B38F-485D-484A-BA02-69908CB7159B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632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484B26-C5E7-44B8-8CF9-8E8C00D8106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7880" y="1015632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fld id="{6C164411-04B2-4615-9FCF-D4F73F357CF9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19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448919" algn="l"/>
        <a:tab pos="898199" algn="l"/>
        <a:tab pos="1347480" algn="l"/>
        <a:tab pos="1796760" algn="l"/>
        <a:tab pos="2246040" algn="l"/>
        <a:tab pos="2695320" algn="l"/>
        <a:tab pos="3144600" algn="l"/>
        <a:tab pos="3593880" algn="l"/>
        <a:tab pos="4043159" algn="l"/>
        <a:tab pos="4492440" algn="l"/>
        <a:tab pos="4941719" algn="l"/>
        <a:tab pos="5391000" algn="l"/>
        <a:tab pos="5840280" algn="l"/>
        <a:tab pos="6289560" algn="l"/>
        <a:tab pos="6738840" algn="l"/>
        <a:tab pos="7188120" algn="l"/>
        <a:tab pos="7637400" algn="l"/>
        <a:tab pos="8086679" algn="l"/>
        <a:tab pos="8535960" algn="l"/>
        <a:tab pos="8985240" algn="l"/>
      </a:tabLst>
      <a:defRPr lang="de-DE" sz="1200" b="0" i="0" u="none" strike="noStrike" baseline="0">
        <a:ln>
          <a:noFill/>
        </a:ln>
        <a:solidFill>
          <a:srgbClr val="000000"/>
        </a:solidFill>
        <a:latin typeface="Times New Roman" pitchFamily="18"/>
        <a:cs typeface="Helvetica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.xml"/><Relationship Id="rId7" Type="http://schemas.openxmlformats.org/officeDocument/2006/relationships/image" Target="../media/image3.jpe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2.png"/><Relationship Id="rId2" Type="http://schemas.openxmlformats.org/officeDocument/2006/relationships/tags" Target="../tags/tag2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image" Target="../media/image6.png"/><Relationship Id="rId2" Type="http://schemas.openxmlformats.org/officeDocument/2006/relationships/tags" Target="../tags/tag25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2.png"/><Relationship Id="rId2" Type="http://schemas.openxmlformats.org/officeDocument/2006/relationships/tags" Target="../tags/tag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0.xml"/><Relationship Id="rId7" Type="http://schemas.openxmlformats.org/officeDocument/2006/relationships/image" Target="../media/image5.jpg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2.png"/><Relationship Id="rId2" Type="http://schemas.openxmlformats.org/officeDocument/2006/relationships/tags" Target="../tags/tag13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7" Type="http://schemas.openxmlformats.org/officeDocument/2006/relationships/image" Target="../media/image2.png"/><Relationship Id="rId2" Type="http://schemas.openxmlformats.org/officeDocument/2006/relationships/tags" Target="../tags/tag1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4543A6-537F-4089-9A3E-E7BD17CFC5C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995181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EC58F9BB-37A4-4F8E-ACE4-B023CD458C2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de-DE" sz="60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8D1866-871B-43A1-AE2E-1D8799457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088" b="11906"/>
          <a:stretch/>
        </p:blipFill>
        <p:spPr>
          <a:xfrm>
            <a:off x="3413" y="330369"/>
            <a:ext cx="12188952" cy="6527631"/>
          </a:xfrm>
          <a:prstGeom prst="rect">
            <a:avLst/>
          </a:prstGeom>
        </p:spPr>
      </p:pic>
      <p:sp>
        <p:nvSpPr>
          <p:cNvPr id="11" name="Freihandform: Form 2">
            <a:extLst>
              <a:ext uri="{FF2B5EF4-FFF2-40B4-BE49-F238E27FC236}">
                <a16:creationId xmlns:a16="http://schemas.microsoft.com/office/drawing/2014/main" id="{59723EE7-2D9E-40C5-9DB4-01066F2C69FB}"/>
              </a:ext>
            </a:extLst>
          </p:cNvPr>
          <p:cNvSpPr/>
          <p:nvPr userDrawn="1"/>
        </p:nvSpPr>
        <p:spPr>
          <a:xfrm>
            <a:off x="0" y="-1"/>
            <a:ext cx="12193559" cy="2801073"/>
          </a:xfrm>
          <a:custGeom>
            <a:avLst>
              <a:gd name="f0" fmla="val 13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D7C712E-2F70-42A6-A52D-D9653144A8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255000" y="6461761"/>
            <a:ext cx="3597910" cy="200376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95D9418-0F89-4432-A265-96ECB2157CA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0823" y="786066"/>
            <a:ext cx="1371942" cy="122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9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(Variante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4A1A60-F6CA-4327-B13E-F91E1552BE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347862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44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CAE9E515-2F28-41DC-BFAE-E2DAEC28DE8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130A2B9-13B3-435E-B671-552BAB16C0DB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23" name="Bildplatzhalter 5">
            <a:extLst>
              <a:ext uri="{FF2B5EF4-FFF2-40B4-BE49-F238E27FC236}">
                <a16:creationId xmlns:a16="http://schemas.microsoft.com/office/drawing/2014/main" id="{EC02C137-EF2A-4A7F-B93D-236E35730E4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223965"/>
            <a:ext cx="12193588" cy="2740786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ggf</a:t>
            </a:r>
            <a:r>
              <a:rPr lang="en-GB" dirty="0"/>
              <a:t>. </a:t>
            </a:r>
            <a:r>
              <a:rPr lang="en-GB" dirty="0" err="1"/>
              <a:t>löschen</a:t>
            </a: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FC0CC-9033-4D8A-A6BC-A002B24C0BD2}"/>
              </a:ext>
            </a:extLst>
          </p:cNvPr>
          <p:cNvGrpSpPr/>
          <p:nvPr userDrawn="1"/>
        </p:nvGrpSpPr>
        <p:grpSpPr>
          <a:xfrm>
            <a:off x="-105798" y="3964785"/>
            <a:ext cx="12465438" cy="3079164"/>
            <a:chOff x="-105798" y="3964785"/>
            <a:chExt cx="12465438" cy="3079164"/>
          </a:xfrm>
          <a:solidFill>
            <a:schemeClr val="bg1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B9FC7D-7671-4359-868C-C18751149F4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C7579E3-F175-4297-A6C3-5E9519499DE0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01C1388-D348-4EFE-BB0A-2538F0008C56}"/>
                </a:ext>
              </a:extLst>
            </p:cNvPr>
            <p:cNvCxnSpPr>
              <a:stCxn id="13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84C34E-E1B6-4430-AC8C-320A45C50A02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C5E628-AC25-45A9-BC32-6FB82C2DD70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03EF75-8E6F-492B-9C80-29C114C036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3964785"/>
              <a:ext cx="1023623" cy="126581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9FCBD96-5C9A-4FCF-B7F5-23C75481F6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CAE83F-C8C0-48C7-9BDF-8F066C3A5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7E2913-91A6-47CD-96F6-AF713999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3"/>
            <a:ext cx="3705542" cy="769441"/>
          </a:xfr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de-DE" kern="0" dirty="0">
                <a:solidFill>
                  <a:schemeClr val="accent2"/>
                </a:solidFill>
                <a:ea typeface="+mn-ea"/>
              </a:defRPr>
            </a:lvl1pPr>
          </a:lstStyle>
          <a:p>
            <a:pPr lvl="0" defTabSz="914400" eaLnBrk="1" latinLnBrk="0"/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5728D-E669-449B-AEB3-9AC3A288A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AC4F1E0-5DE6-4A2B-BD02-9129EACDD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4409954"/>
            <a:ext cx="10261600" cy="1719384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</a:defRPr>
            </a:lvl1pPr>
            <a:lvl2pPr>
              <a:defRPr sz="1800" b="0">
                <a:solidFill>
                  <a:schemeClr val="accent2"/>
                </a:solidFill>
              </a:defRPr>
            </a:lvl2pPr>
            <a:lvl3pPr>
              <a:defRPr sz="1800" b="0">
                <a:solidFill>
                  <a:schemeClr val="accent2"/>
                </a:solidFill>
              </a:defRPr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202BDBF-E0F4-420D-A674-ED627E9B1DF6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0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(Variante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96E430-E199-42D1-B750-00CFE32E27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152524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3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72C0A64-6206-47F9-B774-144C1A5CFA2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Bildplatzhalter 5">
            <a:extLst>
              <a:ext uri="{FF2B5EF4-FFF2-40B4-BE49-F238E27FC236}">
                <a16:creationId xmlns:a16="http://schemas.microsoft.com/office/drawing/2014/main" id="{8A3E5293-193E-4B93-B263-4B5F18B6463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23963"/>
            <a:ext cx="5400720" cy="5634037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F67F5-C9FB-4443-A3BF-5AD5D375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8630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A2EC6-426A-4C23-8F5B-477952BFC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1ABBD5B-16B2-4EE3-AEE1-1DEF4D800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96000" y="3033713"/>
            <a:ext cx="5413338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6827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2BEA0F-D748-4945-B265-C1D001BBF3C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149560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54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6D9E8A8-96EC-45DC-98B9-24C93A48DEF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3BFE3B-ABB1-4EA4-A211-413BCDDCD3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4487" t="34330" r="14457" b="10465"/>
          <a:stretch/>
        </p:blipFill>
        <p:spPr>
          <a:xfrm>
            <a:off x="4611" y="0"/>
            <a:ext cx="12188977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53EF863-8B2B-47E2-B003-6FE342397862}"/>
              </a:ext>
            </a:extLst>
          </p:cNvPr>
          <p:cNvSpPr txBox="1">
            <a:spLocks/>
          </p:cNvSpPr>
          <p:nvPr userDrawn="1"/>
        </p:nvSpPr>
        <p:spPr>
          <a:xfrm>
            <a:off x="947738" y="3565463"/>
            <a:ext cx="102616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de-DE" sz="2000" kern="0" dirty="0">
                <a:solidFill>
                  <a:schemeClr val="bg1"/>
                </a:solidFill>
              </a:rPr>
              <a:t>VIELEN DANK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970414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42526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34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67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– Zwei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C1FBC5-FA0E-4AA6-A1CC-83136BC436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46624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5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BEF2925-1490-4BBB-95A6-386EAD1D2EB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ECBF5769-E800-4C5F-AEE0-ABFA36815E26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89F4BA-2D89-4650-AD36-7CF36C2E174B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65BF82-F093-4C2D-8D09-596318DC6138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05F3245-BC3A-484D-98AA-E342D96AD444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59AA07D-9E1B-4E07-9CFD-2B64E35DD36D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567DBE-FA7E-4482-B2B1-1386BEEB33E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DC5BCF-FEC4-43C6-86A9-99196B1F50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126266-41D0-47A5-9EA9-AC5B08527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F35310-9150-47D8-BE1A-82B5799F5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8B3652-095C-471A-A60B-C7BC05D6D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008CF-8A94-4D00-A56B-0B2963AB29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Coding Akademie München GmbH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ECCE352-32A7-4BAA-9224-B1CF399503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F7E0732-50F1-4773-9628-193EA0BBFD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7738" y="5329856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3748DDE-C0C0-4535-96AC-601746B0A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7738" y="4543195"/>
            <a:ext cx="10261600" cy="410530"/>
          </a:xfrm>
        </p:spPr>
        <p:txBody>
          <a:bodyPr>
            <a:spAutoFit/>
          </a:bodyPr>
          <a:lstStyle>
            <a:lvl1pPr>
              <a:spcAft>
                <a:spcPts val="0"/>
              </a:spcAft>
              <a:defRPr sz="2500" cap="all" baseline="0">
                <a:solidFill>
                  <a:schemeClr val="bg2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17EF088-183B-478E-9448-D43BBC0A864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B23B5A8-D5FC-4407-A2A2-C3481861E3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712461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73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8FCC894-EC3C-4D43-8836-DDF70355D8B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10" descr="A person flying through the air on a snow covered mountain&#10;&#10;Description automatically generated">
            <a:extLst>
              <a:ext uri="{FF2B5EF4-FFF2-40B4-BE49-F238E27FC236}">
                <a16:creationId xmlns:a16="http://schemas.microsoft.com/office/drawing/2014/main" id="{5810151F-6DAF-4E76-BF6A-61CBC2BE4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822"/>
          <a:stretch/>
        </p:blipFill>
        <p:spPr>
          <a:xfrm>
            <a:off x="0" y="1224000"/>
            <a:ext cx="12193588" cy="5634000"/>
          </a:xfrm>
          <a:prstGeom prst="rect">
            <a:avLst/>
          </a:prstGeom>
        </p:spPr>
      </p:pic>
      <p:sp>
        <p:nvSpPr>
          <p:cNvPr id="5" name="Freihandform: Form 2">
            <a:extLst>
              <a:ext uri="{FF2B5EF4-FFF2-40B4-BE49-F238E27FC236}">
                <a16:creationId xmlns:a16="http://schemas.microsoft.com/office/drawing/2014/main" id="{2691C14E-39AF-4132-8C91-12542F1EF30A}"/>
              </a:ext>
            </a:extLst>
          </p:cNvPr>
          <p:cNvSpPr/>
          <p:nvPr userDrawn="1"/>
        </p:nvSpPr>
        <p:spPr>
          <a:xfrm>
            <a:off x="0" y="0"/>
            <a:ext cx="12193559" cy="1224000"/>
          </a:xfrm>
          <a:custGeom>
            <a:avLst>
              <a:gd name="f0" fmla="val 2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0602B-2707-413D-BC93-3258944F8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7672403B-842A-49C6-8BEB-4D6B518EBD9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ACA0BD-5512-4562-97BF-68ECC8FD9F4D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03BB8C-41AF-4F2C-8E7B-2454DA7D49E3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CDE6DD-93E6-4C00-AF79-FD68949134B3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1EFFD12-5E8B-4A06-BF8C-ED119969A616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874F66-3BEA-4515-AB65-E271139BDA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75179D-9B26-4C80-8052-97E1D0FB814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30ABBE-6CA5-41C3-B26A-28B3E76101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4B0BA7-9C00-43BF-A992-242B81C18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E6DFDD-3D97-4EC1-BAC1-AFC3E87A1A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23963"/>
            <a:ext cx="12193588" cy="5634037"/>
          </a:xfrm>
          <a:solidFill>
            <a:schemeClr val="accent2">
              <a:alpha val="2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Neues</a:t>
            </a:r>
            <a:r>
              <a:rPr lang="en-GB" dirty="0"/>
              <a:t> Bild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einfügen</a:t>
            </a:r>
            <a:r>
              <a:rPr lang="en-GB" dirty="0"/>
              <a:t>,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löschen</a:t>
            </a:r>
            <a:r>
              <a:rPr lang="en-GB" dirty="0"/>
              <a:t> falls </a:t>
            </a:r>
            <a:r>
              <a:rPr lang="en-GB" dirty="0" err="1"/>
              <a:t>festes</a:t>
            </a:r>
            <a:r>
              <a:rPr lang="en-GB" dirty="0"/>
              <a:t> </a:t>
            </a:r>
            <a:r>
              <a:rPr lang="en-GB" dirty="0" err="1"/>
              <a:t>Hintergrundbild</a:t>
            </a:r>
            <a:r>
              <a:rPr lang="en-GB" dirty="0"/>
              <a:t> </a:t>
            </a:r>
            <a:r>
              <a:rPr lang="en-GB" dirty="0" err="1"/>
              <a:t>gewünscht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37288-69B6-4DA0-BD7E-BD7A01D3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848400"/>
            <a:ext cx="5782197" cy="3852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367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mit Störer -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C1F08ED-317F-4C8E-8AC5-3645E77303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0519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EA445690-D26D-440C-9D0E-F82F09C82CE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917513"/>
          </a:xfrm>
          <a:solidFill>
            <a:schemeClr val="accent6"/>
          </a:solidFill>
        </p:spPr>
        <p:txBody>
          <a:bodyPr lIns="180000" tIns="180000" rIns="180000" bIns="180000">
            <a:spAutoFit/>
          </a:bodyPr>
          <a:lstStyle>
            <a:lvl1pPr marL="263525" indent="-263525">
              <a:buFont typeface="Symbol" panose="05050102010706020507" pitchFamily="18" charset="2"/>
              <a:buChar char="·"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1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36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e mit Störer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A78F2F31-45DA-4D1C-8AE7-0F558171EB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626380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9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4482E814-A6FD-49BA-91D3-B4D306E6C576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ihandform: Form 4">
            <a:extLst>
              <a:ext uri="{FF2B5EF4-FFF2-40B4-BE49-F238E27FC236}">
                <a16:creationId xmlns:a16="http://schemas.microsoft.com/office/drawing/2014/main" id="{2259AF66-F934-4705-8A7D-E43035AD9C52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D4B59-3EC5-4E5F-A4DB-BFA6968AC7A1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ED14F64-9F1E-40B2-978E-B8A78804FD6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5D8A4-502D-4DB9-8FB4-2C7B25F1C9B5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CB8F2C-4588-48BF-B7A8-4DAF56FBA0CC}"/>
                </a:ext>
              </a:extLst>
            </p:cNvPr>
            <p:cNvCxnSpPr>
              <a:stCxn id="20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AB27FD-858F-42A2-B632-F23226412071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7EB2BE-5AD5-4DA8-B914-2997651CA88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CA2E591-9A1D-4746-8562-7936560B2E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0F3718-7CC4-47F1-B043-91C3F16D1F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1848609-C511-4866-BE4F-81851EE90F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279" y="3037872"/>
            <a:ext cx="3240000" cy="723900"/>
          </a:xfrm>
          <a:solidFill>
            <a:schemeClr val="accent6"/>
          </a:solidFill>
        </p:spPr>
        <p:txBody>
          <a:bodyPr lIns="180000" tIns="180000" rIns="180000" bIns="180000" anchor="ctr"/>
          <a:lstStyle>
            <a:lvl1pPr marL="0" indent="0" algn="ctr">
              <a:buFont typeface="Symbol" panose="05050102010706020507" pitchFamily="18" charset="2"/>
              <a:buNone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0" cap="all" baseline="0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7" name="Picture 2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65CBDFF-84C3-4684-A50D-76C6683593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variante - m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33082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67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983611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1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E87AE4-D3DA-4B94-B821-B1DA0E7514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459158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70E5995-725E-46B2-BEFB-11F2FE918D2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spcAft>
                <a:spcPts val="0"/>
              </a:spcAft>
              <a:defRPr>
                <a:solidFill>
                  <a:schemeClr val="accent2"/>
                </a:solidFill>
              </a:defRPr>
            </a:lvl1pPr>
            <a:lvl2pPr marL="0" indent="0">
              <a:spcAft>
                <a:spcPts val="0"/>
              </a:spcAft>
              <a:buNone/>
              <a:defRPr b="1">
                <a:solidFill>
                  <a:srgbClr val="85850C"/>
                </a:solidFill>
              </a:defRPr>
            </a:lvl2pPr>
            <a:lvl3pPr marL="0" indent="0">
              <a:spcAft>
                <a:spcPts val="0"/>
              </a:spcAft>
              <a:buNone/>
              <a:defRPr b="1">
                <a:solidFill>
                  <a:srgbClr val="010180"/>
                </a:solidFill>
              </a:defRPr>
            </a:lvl3pPr>
            <a:lvl4pPr marL="0" indent="0">
              <a:spcAft>
                <a:spcPts val="0"/>
              </a:spcAft>
              <a:buNone/>
              <a:defRPr b="1">
                <a:solidFill>
                  <a:srgbClr val="1D8748"/>
                </a:solidFill>
              </a:defRPr>
            </a:lvl4pPr>
            <a:lvl5pPr marL="0" indent="0">
              <a:spcAft>
                <a:spcPts val="0"/>
              </a:spcAft>
              <a:buNone/>
              <a:defRPr b="1">
                <a:solidFill>
                  <a:srgbClr val="660E7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18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713C047-2ADE-439A-83F7-6E448A43048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35856628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0" name="think-cell Folie" r:id="rId16" imgW="384" imgH="385" progId="TCLayout.ActiveDocument.1">
                  <p:embed/>
                </p:oleObj>
              </mc:Choice>
              <mc:Fallback>
                <p:oleObj name="think-cell Folie" r:id="rId16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ihandform: Form 4">
            <a:extLst>
              <a:ext uri="{FF2B5EF4-FFF2-40B4-BE49-F238E27FC236}">
                <a16:creationId xmlns:a16="http://schemas.microsoft.com/office/drawing/2014/main" id="{4A3589D5-607C-4D6E-8248-115FA608F14C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D3C9CB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B986D7-3B08-4425-AB92-40445ED3FF1A}"/>
              </a:ext>
            </a:extLst>
          </p:cNvPr>
          <p:cNvGrpSpPr/>
          <p:nvPr userDrawn="1"/>
        </p:nvGrpSpPr>
        <p:grpSpPr>
          <a:xfrm>
            <a:off x="2278857" y="654309"/>
            <a:ext cx="10332346" cy="5475411"/>
            <a:chOff x="2278857" y="654309"/>
            <a:chExt cx="10332346" cy="5475411"/>
          </a:xfrm>
          <a:solidFill>
            <a:schemeClr val="bg1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70329B1-9ABB-4491-A67B-61E401889D2A}"/>
                </a:ext>
              </a:extLst>
            </p:cNvPr>
            <p:cNvSpPr/>
            <p:nvPr/>
          </p:nvSpPr>
          <p:spPr>
            <a:xfrm rot="10800000" flipH="1">
              <a:off x="10370362" y="2840217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FE0E4A-96B5-412C-ACCF-E2A26233BC1C}"/>
                </a:ext>
              </a:extLst>
            </p:cNvPr>
            <p:cNvSpPr/>
            <p:nvPr/>
          </p:nvSpPr>
          <p:spPr>
            <a:xfrm rot="10800000" flipH="1">
              <a:off x="7066731" y="203746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07D29-5605-4A8A-A03F-19CE51E885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8857" y="919541"/>
              <a:ext cx="10332346" cy="250872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61FE35-FD8C-44EB-9E8B-4B43BBCEE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97836" y="654309"/>
              <a:ext cx="1857530" cy="1432701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9E606D-54C3-4A25-9380-E17BBDA4737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3574" y="2915742"/>
              <a:ext cx="1856895" cy="321397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65DD6B-71A9-44A2-B33F-074E2EFD68B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0421074" y="919541"/>
              <a:ext cx="824776" cy="1975455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636007-9D40-4683-954B-F928064390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7738" y="1946734"/>
            <a:ext cx="10261600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4AB751-5A0A-46E8-B811-8002F3A339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7738" y="3045240"/>
            <a:ext cx="10261600" cy="3084480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516D3-833B-4B45-ADCD-38B4401B723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8255000" y="6516880"/>
            <a:ext cx="3597910" cy="114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800" b="0" i="0" u="none" strike="noStrike" baseline="0">
                <a:solidFill>
                  <a:schemeClr val="tx1"/>
                </a:solidFill>
                <a:latin typeface="Arial" pitchFamily="18"/>
                <a:ea typeface="Arial" pitchFamily="18"/>
                <a:cs typeface="Arial" pitchFamily="18"/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3B9930A-FBD6-4CB1-A2B6-788A2E5D998F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9" r:id="rId4"/>
    <p:sldLayoutId id="2147483660" r:id="rId5"/>
    <p:sldLayoutId id="2147483661" r:id="rId6"/>
    <p:sldLayoutId id="2147483658" r:id="rId7"/>
    <p:sldLayoutId id="2147483663" r:id="rId8"/>
    <p:sldLayoutId id="2147483662" r:id="rId9"/>
    <p:sldLayoutId id="2147483664" r:id="rId10"/>
    <p:sldLayoutId id="2147483665" r:id="rId11"/>
    <p:sldLayoutId id="2147483666" r:id="rId12"/>
  </p:sldLayoutIdLst>
  <p:hf sldNum="0" hdr="0" dt="0"/>
  <p:txStyles>
    <p:titleStyle>
      <a:lvl1pPr marL="0" marR="0" indent="0" algn="l" rtl="0" eaLnBrk="1" hangingPunct="1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448919" algn="l"/>
          <a:tab pos="898199" algn="l"/>
          <a:tab pos="1347480" algn="l"/>
          <a:tab pos="1796760" algn="l"/>
          <a:tab pos="2246040" algn="l"/>
          <a:tab pos="2695320" algn="l"/>
          <a:tab pos="3144600" algn="l"/>
          <a:tab pos="3593880" algn="l"/>
          <a:tab pos="4043159" algn="l"/>
          <a:tab pos="4492440" algn="l"/>
          <a:tab pos="4941719" algn="l"/>
          <a:tab pos="5391000" algn="l"/>
          <a:tab pos="5840280" algn="l"/>
          <a:tab pos="6289560" algn="l"/>
          <a:tab pos="6738840" algn="l"/>
          <a:tab pos="7188120" algn="l"/>
          <a:tab pos="7637400" algn="l"/>
          <a:tab pos="8086679" algn="l"/>
          <a:tab pos="8535960" algn="l"/>
          <a:tab pos="8985240" algn="l"/>
        </a:tabLst>
        <a:defRPr lang="de-DE" sz="2500" b="0" i="0" u="none" strike="noStrike" cap="all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</p:titleStyle>
    <p:bodyStyle>
      <a:lvl1pPr marL="0" marR="0" indent="0" algn="l" defTabSz="720725" rtl="0" eaLnBrk="1" hangingPunct="1">
        <a:lnSpc>
          <a:spcPct val="100000"/>
        </a:lnSpc>
        <a:spcBef>
          <a:spcPts val="0"/>
        </a:spcBef>
        <a:spcAft>
          <a:spcPts val="1287"/>
        </a:spcAft>
        <a:tabLst/>
        <a:defRPr lang="de-DE" sz="1800" b="0" i="0" u="none" strike="noStrike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  <a:lvl2pPr marL="1793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2pPr>
      <a:lvl3pPr marL="3571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3pPr>
      <a:lvl4pPr marL="5365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4pPr>
      <a:lvl5pPr marL="7143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97" userDrawn="1">
          <p15:clr>
            <a:srgbClr val="A4A3A4"/>
          </p15:clr>
        </p15:guide>
        <p15:guide id="2" orient="horz" pos="1911" userDrawn="1">
          <p15:clr>
            <a:srgbClr val="A4A3A4"/>
          </p15:clr>
        </p15:guide>
        <p15:guide id="3" pos="7061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6" orient="horz" pos="1224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7" Type="http://schemas.openxmlformats.org/officeDocument/2006/relationships/image" Target="../media/image7.jpeg"/><Relationship Id="rId2" Type="http://schemas.openxmlformats.org/officeDocument/2006/relationships/tags" Target="../tags/tag27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4.bin"/><Relationship Id="rId4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1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E8D66839-84EB-4FA9-B0BA-6D2926A51DE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313" r="192"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D2B6F72-64A9-421B-BC49-3EED06B3A21D}"/>
              </a:ext>
            </a:extLst>
          </p:cNvPr>
          <p:cNvSpPr/>
          <p:nvPr/>
        </p:nvSpPr>
        <p:spPr>
          <a:xfrm>
            <a:off x="1338645" y="2342104"/>
            <a:ext cx="9468000" cy="340295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EAF5509-C49E-4A23-AB4E-0D6AA950F145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B5AF6F6-33AD-48B3-B3C9-9B30676473F9}"/>
              </a:ext>
            </a:extLst>
          </p:cNvPr>
          <p:cNvSpPr/>
          <p:nvPr/>
        </p:nvSpPr>
        <p:spPr>
          <a:xfrm rot="10800000">
            <a:off x="8985613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70B1980-DBE2-497F-85DF-0B03765DE0C4}"/>
              </a:ext>
            </a:extLst>
          </p:cNvPr>
          <p:cNvGrpSpPr/>
          <p:nvPr/>
        </p:nvGrpSpPr>
        <p:grpSpPr>
          <a:xfrm>
            <a:off x="-310915" y="692467"/>
            <a:ext cx="4701499" cy="7389994"/>
            <a:chOff x="-310915" y="692467"/>
            <a:chExt cx="4701499" cy="738999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D081BE7-243D-438B-A9DE-50C4876E7707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8E16904-D2AF-4311-8793-0D4B469E8308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61BF106-8E7C-4053-A9E4-C8DEC355F04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9CC37E2-BD9B-4F96-931B-66949BC46F93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41C54DE-29E7-481E-85FA-14B567FBB8F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4E4AC89-4865-4EA0-8176-5C9597C075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734857D-D1F2-4981-99C3-F048BF40D8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2D626A03-DC9E-4E6D-BAC1-408CC6418882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/>
              <a:t>Clean Code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24F3B491-2AED-47B2-981D-E6EBD59A93AB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/>
              <a:t>Objects </a:t>
            </a:r>
            <a:r>
              <a:rPr lang="de-DE" kern="0" dirty="0"/>
              <a:t>and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2880580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9F1BC-6151-4A34-AEFD-2543AC77F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Kent Beck’s Rules of Simple Design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954160-8AD6-481A-8B3E-A7FA2B2F39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EB730-F7EA-4955-914D-712E34F1FB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 design is simple if it follows these rules (in order of priority):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Runs all the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Contains no duplication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Expresses the intent of the programmer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Minimizes the number of classes and methods</a:t>
            </a:r>
          </a:p>
        </p:txBody>
      </p:sp>
    </p:spTree>
    <p:extLst>
      <p:ext uri="{BB962C8B-B14F-4D97-AF65-F5344CB8AC3E}">
        <p14:creationId xmlns:p14="http://schemas.microsoft.com/office/powerpoint/2010/main" val="1761061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A2B1173-CA95-42D7-A465-D63FD7FF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Unit Tests with Catch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D117BC-9AD5-4C72-8744-9716598C72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A54619-93CD-4C06-9032-F3919C61C3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See </a:t>
            </a:r>
            <a:r>
              <a:rPr lang="en-US" dirty="0" err="1"/>
              <a:t>LeapYear</a:t>
            </a:r>
            <a:r>
              <a:rPr lang="en-US"/>
              <a:t> project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83224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BEF874A-2A8C-4191-89BB-7F005F04A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 Workshop: Catch Tests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537988-D507-474E-9307-F27E96E478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5847D6-B26E-4612-A50E-64C29F14C0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2977519"/>
          </a:xfrm>
        </p:spPr>
        <p:txBody>
          <a:bodyPr/>
          <a:lstStyle/>
          <a:p>
            <a:r>
              <a:rPr lang="en-US" dirty="0"/>
              <a:t>Write Catch tests for the classes </a:t>
            </a:r>
            <a:r>
              <a:rPr lang="en-US" dirty="0" err="1"/>
              <a:t>EncapsulatedPoint</a:t>
            </a:r>
            <a:r>
              <a:rPr lang="en-US" dirty="0"/>
              <a:t> and </a:t>
            </a:r>
            <a:r>
              <a:rPr lang="en-US" dirty="0" err="1"/>
              <a:t>RawPoint</a:t>
            </a:r>
            <a:r>
              <a:rPr lang="en-US" dirty="0"/>
              <a:t>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40368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190D203-5A75-47C6-BEE8-FFD33D6F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 Workshop: Shapes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85B61B-D3F0-4053-9FDC-50C8CCD932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D6569D-97DF-471C-A6D8-7FBC3B8219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9239"/>
            <a:ext cx="10261600" cy="3570100"/>
          </a:xfrm>
        </p:spPr>
        <p:txBody>
          <a:bodyPr/>
          <a:lstStyle/>
          <a:p>
            <a:r>
              <a:rPr lang="en-US" dirty="0"/>
              <a:t>Continue the previous implementation by adding classes that can represent</a:t>
            </a:r>
          </a:p>
          <a:p>
            <a:r>
              <a:rPr lang="en-US" dirty="0"/>
              <a:t>Squares (described by bottom left corner and length of the sides)</a:t>
            </a:r>
            <a:br>
              <a:rPr lang="en-US" dirty="0"/>
            </a:br>
            <a:r>
              <a:rPr lang="en-US" dirty="0"/>
              <a:t>Rectangles (described by bottom left corner, width and height)</a:t>
            </a:r>
            <a:br>
              <a:rPr lang="en-US" dirty="0"/>
            </a:br>
            <a:r>
              <a:rPr lang="en-US" dirty="0"/>
              <a:t>Circles (described by center and radius)</a:t>
            </a:r>
          </a:p>
          <a:p>
            <a:r>
              <a:rPr lang="en-US" dirty="0"/>
              <a:t>In an object-oriented fashion, i.e., by inheriting from a common superclass.</a:t>
            </a:r>
          </a:p>
          <a:p>
            <a:r>
              <a:rPr lang="en-US" dirty="0"/>
              <a:t>Add the following functions: (1) compute the area, (2) move the shape.</a:t>
            </a:r>
          </a:p>
          <a:p>
            <a:r>
              <a:rPr lang="en-US" i="1" dirty="0"/>
              <a:t>Bonus:</a:t>
            </a:r>
            <a:r>
              <a:rPr lang="en-US" dirty="0"/>
              <a:t> Add triangles and polygons with arbitrary numbers of corners and implement the functionality. 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59746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CC13B-12D6-49BE-BCC4-EABCE7FB9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vs. Data Structures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12F26-A97C-4503-A5AF-9DAE526931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EED0AF-DF06-4A8C-931A-92EFF7E5B9F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lvl="1" indent="0">
              <a:buNone/>
            </a:pPr>
            <a:r>
              <a:rPr lang="en-US" dirty="0"/>
              <a:t>Clean Code, Chapter 6:</a:t>
            </a:r>
          </a:p>
          <a:p>
            <a:pPr marL="357187" lvl="3" indent="0">
              <a:buNone/>
            </a:pPr>
            <a:r>
              <a:rPr lang="en-US" dirty="0"/>
              <a:t>Objects hide their data behind abstractions and expose functions that operate on that data.</a:t>
            </a:r>
            <a:br>
              <a:rPr lang="en-US" dirty="0"/>
            </a:br>
            <a:r>
              <a:rPr lang="en-US" dirty="0"/>
              <a:t>Data structure[s] expose their data and have no meaningful functions.</a:t>
            </a:r>
          </a:p>
          <a:p>
            <a:r>
              <a:rPr lang="en-US" dirty="0"/>
              <a:t>Example: Point in abstract form (object) or data structure (concrete)</a:t>
            </a:r>
          </a:p>
          <a:p>
            <a:endParaRPr lang="en-US" dirty="0"/>
          </a:p>
          <a:p>
            <a:r>
              <a:rPr lang="en-US" i="1" dirty="0"/>
              <a:t>(I find this nomenclature problematic and use “raw data” or “raw data type” instead of “data structure”. Also, points are not a good </a:t>
            </a:r>
            <a:r>
              <a:rPr lang="en-US" i="1"/>
              <a:t>example for this.)</a:t>
            </a:r>
            <a:endParaRPr lang="en-DE" i="1" dirty="0"/>
          </a:p>
        </p:txBody>
      </p:sp>
    </p:spTree>
    <p:extLst>
      <p:ext uri="{BB962C8B-B14F-4D97-AF65-F5344CB8AC3E}">
        <p14:creationId xmlns:p14="http://schemas.microsoft.com/office/powerpoint/2010/main" val="150448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5D0B3-A5EC-430D-BB58-3BDB381A6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04049-62B2-468E-9002-EB0DD86813F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056047"/>
            <a:ext cx="10261600" cy="4073291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// </a:t>
            </a:r>
            <a:r>
              <a:rPr lang="en-US">
                <a:latin typeface="Consolas" panose="020B0609020204030204" pitchFamily="49" charset="0"/>
              </a:rPr>
              <a:t>“Concrete/Raw </a:t>
            </a:r>
            <a:r>
              <a:rPr lang="en-US" dirty="0">
                <a:latin typeface="Consolas" panose="020B0609020204030204" pitchFamily="49" charset="0"/>
              </a:rPr>
              <a:t>Point”</a:t>
            </a:r>
          </a:p>
          <a:p>
            <a:r>
              <a:rPr lang="en-US" dirty="0">
                <a:latin typeface="Consolas" panose="020B0609020204030204" pitchFamily="49" charset="0"/>
              </a:rPr>
              <a:t>struct </a:t>
            </a:r>
            <a:r>
              <a:rPr lang="en-US" dirty="0" err="1">
                <a:latin typeface="Consolas" panose="020B0609020204030204" pitchFamily="49" charset="0"/>
              </a:rPr>
              <a:t>RawPoint</a:t>
            </a:r>
            <a:r>
              <a:rPr lang="en-US" dirty="0">
                <a:latin typeface="Consolas" panose="020B0609020204030204" pitchFamily="49" charset="0"/>
              </a:rPr>
              <a:t> 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double x;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double y;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};</a:t>
            </a:r>
            <a:endParaRPr lang="en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799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5D0B3-A5EC-430D-BB58-3BDB381A6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04049-62B2-468E-9002-EB0DD86813F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056047"/>
            <a:ext cx="10261600" cy="4073291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 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public: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static 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from_cartesian</a:t>
            </a:r>
            <a:r>
              <a:rPr lang="en-US" dirty="0">
                <a:latin typeface="Consolas" panose="020B0609020204030204" pitchFamily="49" charset="0"/>
              </a:rPr>
              <a:t>(double x, double y);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static 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from_polar</a:t>
            </a:r>
            <a:r>
              <a:rPr lang="en-US" dirty="0">
                <a:latin typeface="Consolas" panose="020B0609020204030204" pitchFamily="49" charset="0"/>
              </a:rPr>
              <a:t>(double r, double theta);</a:t>
            </a:r>
          </a:p>
          <a:p>
            <a:r>
              <a:rPr lang="en-US" dirty="0">
                <a:latin typeface="Consolas" panose="020B0609020204030204" pitchFamily="49" charset="0"/>
              </a:rPr>
              <a:t>    double </a:t>
            </a:r>
            <a:r>
              <a:rPr lang="en-US" dirty="0" err="1">
                <a:latin typeface="Consolas" panose="020B0609020204030204" pitchFamily="49" charset="0"/>
              </a:rPr>
              <a:t>get_x</a:t>
            </a:r>
            <a:r>
              <a:rPr lang="en-US" dirty="0">
                <a:latin typeface="Consolas" panose="020B0609020204030204" pitchFamily="49" charset="0"/>
              </a:rPr>
              <a:t>() const;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double </a:t>
            </a:r>
            <a:r>
              <a:rPr lang="en-US" dirty="0" err="1">
                <a:latin typeface="Consolas" panose="020B0609020204030204" pitchFamily="49" charset="0"/>
              </a:rPr>
              <a:t>get_y</a:t>
            </a:r>
            <a:r>
              <a:rPr lang="en-US" dirty="0">
                <a:latin typeface="Consolas" panose="020B0609020204030204" pitchFamily="49" charset="0"/>
              </a:rPr>
              <a:t>() const;</a:t>
            </a:r>
          </a:p>
          <a:p>
            <a:r>
              <a:rPr lang="en-US" dirty="0">
                <a:latin typeface="Consolas" panose="020B0609020204030204" pitchFamily="49" charset="0"/>
              </a:rPr>
              <a:t>};</a:t>
            </a:r>
            <a:endParaRPr lang="en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282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93C55B-8DBE-4A2A-8943-D9EF45C91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Expression Problem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C90E60-E4CA-4FCA-9F9B-74CDB8799C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FFBE471-894D-42C9-AF3D-BF104E5D25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161481"/>
          </a:xfrm>
        </p:spPr>
        <p:txBody>
          <a:bodyPr/>
          <a:lstStyle/>
          <a:p>
            <a:r>
              <a:rPr lang="en-US" dirty="0"/>
              <a:t>Is it possible to define a type so that we can add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subtypes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operations</a:t>
            </a:r>
          </a:p>
          <a:p>
            <a:r>
              <a:rPr lang="en-US" dirty="0"/>
              <a:t>without changing the existing implementation?</a:t>
            </a:r>
          </a:p>
          <a:p>
            <a:endParaRPr lang="en-US" dirty="0"/>
          </a:p>
          <a:p>
            <a:r>
              <a:rPr lang="en-US" i="1" dirty="0"/>
              <a:t>(The answer is yes, if our language is sufficiently powerful. See multiple dispatch in languages like Julia, Dylan, or Common Lisp)</a:t>
            </a:r>
          </a:p>
        </p:txBody>
      </p:sp>
    </p:spTree>
    <p:extLst>
      <p:ext uri="{BB962C8B-B14F-4D97-AF65-F5344CB8AC3E}">
        <p14:creationId xmlns:p14="http://schemas.microsoft.com/office/powerpoint/2010/main" val="2584949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5D0B3-A5EC-430D-BB58-3BDB381A6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04049-62B2-468E-9002-EB0DD86813F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056047"/>
            <a:ext cx="10261600" cy="4073291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struct </a:t>
            </a:r>
            <a:r>
              <a:rPr lang="en-US" dirty="0" err="1">
                <a:latin typeface="Consolas" panose="020B0609020204030204" pitchFamily="49" charset="0"/>
              </a:rPr>
              <a:t>RawPoint</a:t>
            </a:r>
            <a:r>
              <a:rPr lang="en-US" dirty="0">
                <a:latin typeface="Consolas" panose="020B0609020204030204" pitchFamily="49" charset="0"/>
              </a:rPr>
              <a:t> 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double x;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double y;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latin typeface="Consolas" panose="020B0609020204030204" pitchFamily="49" charset="0"/>
              </a:rPr>
              <a:t>double </a:t>
            </a:r>
            <a:r>
              <a:rPr lang="en-US" dirty="0" err="1">
                <a:latin typeface="Consolas" panose="020B0609020204030204" pitchFamily="49" charset="0"/>
              </a:rPr>
              <a:t>point_r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RawPoint</a:t>
            </a:r>
            <a:r>
              <a:rPr lang="en-US" dirty="0">
                <a:latin typeface="Consolas" panose="020B0609020204030204" pitchFamily="49" charset="0"/>
              </a:rPr>
              <a:t> point);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double </a:t>
            </a:r>
            <a:r>
              <a:rPr lang="en-US" dirty="0" err="1">
                <a:latin typeface="Consolas" panose="020B0609020204030204" pitchFamily="49" charset="0"/>
              </a:rPr>
              <a:t>point_theta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RawPoint</a:t>
            </a:r>
            <a:r>
              <a:rPr lang="en-US" dirty="0">
                <a:latin typeface="Consolas" panose="020B0609020204030204" pitchFamily="49" charset="0"/>
              </a:rPr>
              <a:t> point);</a:t>
            </a:r>
          </a:p>
          <a:p>
            <a:br>
              <a:rPr lang="en-US" dirty="0">
                <a:latin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</a:rPr>
              <a:t>RawPoint</a:t>
            </a:r>
            <a:r>
              <a:rPr lang="en-US" dirty="0">
                <a:latin typeface="Consolas" panose="020B0609020204030204" pitchFamily="49" charset="0"/>
              </a:rPr>
              <a:t> operator+(</a:t>
            </a:r>
            <a:r>
              <a:rPr lang="en-US" dirty="0" err="1">
                <a:latin typeface="Consolas" panose="020B0609020204030204" pitchFamily="49" charset="0"/>
              </a:rPr>
              <a:t>RawPoint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lhs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RawPoint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rhs</a:t>
            </a:r>
            <a:r>
              <a:rPr lang="en-US" dirty="0">
                <a:latin typeface="Consolas" panose="020B0609020204030204" pitchFamily="49" charset="0"/>
              </a:rPr>
              <a:t>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std::</a:t>
            </a:r>
            <a:r>
              <a:rPr lang="en-US" dirty="0" err="1">
                <a:latin typeface="Consolas" panose="020B0609020204030204" pitchFamily="49" charset="0"/>
              </a:rPr>
              <a:t>ostream</a:t>
            </a:r>
            <a:r>
              <a:rPr lang="en-US" dirty="0">
                <a:latin typeface="Consolas" panose="020B0609020204030204" pitchFamily="49" charset="0"/>
              </a:rPr>
              <a:t>&amp; operator&lt;&lt;(std::</a:t>
            </a:r>
            <a:r>
              <a:rPr lang="en-US" dirty="0" err="1">
                <a:latin typeface="Consolas" panose="020B0609020204030204" pitchFamily="49" charset="0"/>
              </a:rPr>
              <a:t>ostream</a:t>
            </a:r>
            <a:r>
              <a:rPr lang="en-US" dirty="0">
                <a:latin typeface="Consolas" panose="020B0609020204030204" pitchFamily="49" charset="0"/>
              </a:rPr>
              <a:t>&amp; s, const 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&amp; point);</a:t>
            </a:r>
            <a:endParaRPr lang="en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849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5D0B3-A5EC-430D-BB58-3BDB381A6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04049-62B2-468E-9002-EB0DD86813F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056047"/>
            <a:ext cx="10261600" cy="4073291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class 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 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public: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static 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from_cartesian</a:t>
            </a:r>
            <a:r>
              <a:rPr lang="en-US" dirty="0">
                <a:latin typeface="Consolas" panose="020B0609020204030204" pitchFamily="49" charset="0"/>
              </a:rPr>
              <a:t>(double x, double y);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static 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from_polar</a:t>
            </a:r>
            <a:r>
              <a:rPr lang="en-US" dirty="0">
                <a:latin typeface="Consolas" panose="020B0609020204030204" pitchFamily="49" charset="0"/>
              </a:rPr>
              <a:t>(double r, double theta);</a:t>
            </a:r>
          </a:p>
          <a:p>
            <a:r>
              <a:rPr lang="en-US" dirty="0">
                <a:latin typeface="Consolas" panose="020B0609020204030204" pitchFamily="49" charset="0"/>
              </a:rPr>
              <a:t>    double </a:t>
            </a:r>
            <a:r>
              <a:rPr lang="en-US" dirty="0" err="1">
                <a:latin typeface="Consolas" panose="020B0609020204030204" pitchFamily="49" charset="0"/>
              </a:rPr>
              <a:t>get_x</a:t>
            </a:r>
            <a:r>
              <a:rPr lang="en-US" dirty="0">
                <a:latin typeface="Consolas" panose="020B0609020204030204" pitchFamily="49" charset="0"/>
              </a:rPr>
              <a:t>() const;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double </a:t>
            </a:r>
            <a:r>
              <a:rPr lang="en-US" dirty="0" err="1">
                <a:latin typeface="Consolas" panose="020B0609020204030204" pitchFamily="49" charset="0"/>
              </a:rPr>
              <a:t>get_y</a:t>
            </a:r>
            <a:r>
              <a:rPr lang="en-US" dirty="0">
                <a:latin typeface="Consolas" panose="020B0609020204030204" pitchFamily="49" charset="0"/>
              </a:rPr>
              <a:t>() const;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double </a:t>
            </a:r>
            <a:r>
              <a:rPr lang="en-US" dirty="0" err="1">
                <a:latin typeface="Consolas" panose="020B0609020204030204" pitchFamily="49" charset="0"/>
              </a:rPr>
              <a:t>get_r</a:t>
            </a:r>
            <a:r>
              <a:rPr lang="en-US" dirty="0">
                <a:latin typeface="Consolas" panose="020B0609020204030204" pitchFamily="49" charset="0"/>
              </a:rPr>
              <a:t>() const;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double </a:t>
            </a:r>
            <a:r>
              <a:rPr lang="en-US" dirty="0" err="1">
                <a:latin typeface="Consolas" panose="020B0609020204030204" pitchFamily="49" charset="0"/>
              </a:rPr>
              <a:t>get_theta</a:t>
            </a:r>
            <a:r>
              <a:rPr lang="en-US" dirty="0">
                <a:latin typeface="Consolas" panose="020B0609020204030204" pitchFamily="49" charset="0"/>
              </a:rPr>
              <a:t>() const;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 operator+(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rhs</a:t>
            </a:r>
            <a:r>
              <a:rPr lang="en-US" dirty="0">
                <a:latin typeface="Consolas" panose="020B0609020204030204" pitchFamily="49" charset="0"/>
              </a:rPr>
              <a:t>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};</a:t>
            </a:r>
          </a:p>
          <a:p>
            <a:r>
              <a:rPr lang="en-US" dirty="0">
                <a:latin typeface="Consolas" panose="020B0609020204030204" pitchFamily="49" charset="0"/>
              </a:rPr>
              <a:t>std::</a:t>
            </a:r>
            <a:r>
              <a:rPr lang="en-US" dirty="0" err="1">
                <a:latin typeface="Consolas" panose="020B0609020204030204" pitchFamily="49" charset="0"/>
              </a:rPr>
              <a:t>ostream</a:t>
            </a:r>
            <a:r>
              <a:rPr lang="en-US" dirty="0">
                <a:latin typeface="Consolas" panose="020B0609020204030204" pitchFamily="49" charset="0"/>
              </a:rPr>
              <a:t>&amp; operator&lt;&lt;(std::</a:t>
            </a:r>
            <a:r>
              <a:rPr lang="en-US" dirty="0" err="1">
                <a:latin typeface="Consolas" panose="020B0609020204030204" pitchFamily="49" charset="0"/>
              </a:rPr>
              <a:t>ostream</a:t>
            </a:r>
            <a:r>
              <a:rPr lang="en-US" dirty="0">
                <a:latin typeface="Consolas" panose="020B0609020204030204" pitchFamily="49" charset="0"/>
              </a:rPr>
              <a:t>&amp; s, const </a:t>
            </a:r>
            <a:r>
              <a:rPr lang="en-US" dirty="0" err="1">
                <a:latin typeface="Consolas" panose="020B0609020204030204" pitchFamily="49" charset="0"/>
              </a:rPr>
              <a:t>EncapsulatedPoint</a:t>
            </a:r>
            <a:r>
              <a:rPr lang="en-US" dirty="0">
                <a:latin typeface="Consolas" panose="020B0609020204030204" pitchFamily="49" charset="0"/>
              </a:rPr>
              <a:t>&amp; point);</a:t>
            </a:r>
          </a:p>
        </p:txBody>
      </p:sp>
    </p:spTree>
    <p:extLst>
      <p:ext uri="{BB962C8B-B14F-4D97-AF65-F5344CB8AC3E}">
        <p14:creationId xmlns:p14="http://schemas.microsoft.com/office/powerpoint/2010/main" val="2990173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93C55B-8DBE-4A2A-8943-D9EF45C91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Expression Problem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C90E60-E4CA-4FCA-9F9B-74CDB8799C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FFBE471-894D-42C9-AF3D-BF104E5D25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16148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raw data types we can add new operations but not new subtypes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objects we can add new subtypes but not new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(The missing feature for objects are open methods.)</a:t>
            </a:r>
          </a:p>
        </p:txBody>
      </p:sp>
    </p:spTree>
    <p:extLst>
      <p:ext uri="{BB962C8B-B14F-4D97-AF65-F5344CB8AC3E}">
        <p14:creationId xmlns:p14="http://schemas.microsoft.com/office/powerpoint/2010/main" val="611093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190D203-5A75-47C6-BEE8-FFD33D6F5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497652"/>
            <a:ext cx="10261600" cy="384721"/>
          </a:xfrm>
        </p:spPr>
        <p:txBody>
          <a:bodyPr/>
          <a:lstStyle/>
          <a:p>
            <a:r>
              <a:rPr lang="en-US" dirty="0"/>
              <a:t>Mini Workshop: Points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85B61B-D3F0-4053-9FDC-50C8CCD932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D6569D-97DF-471C-A6D8-7FBC3B8219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202135"/>
            <a:ext cx="10261600" cy="3927204"/>
          </a:xfrm>
        </p:spPr>
        <p:txBody>
          <a:bodyPr/>
          <a:lstStyle/>
          <a:p>
            <a:r>
              <a:rPr lang="en-US" dirty="0"/>
              <a:t>Implement the classes </a:t>
            </a:r>
            <a:r>
              <a:rPr lang="en-US" dirty="0" err="1"/>
              <a:t>EncapsulatedPoint</a:t>
            </a:r>
            <a:r>
              <a:rPr lang="en-US" dirty="0"/>
              <a:t> and </a:t>
            </a:r>
            <a:r>
              <a:rPr lang="en-US" dirty="0" err="1"/>
              <a:t>RawPoint</a:t>
            </a:r>
            <a:r>
              <a:rPr lang="en-US" dirty="0"/>
              <a:t> with attributes/functions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 and y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Addition of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Writing points to a stream (or printing them on the screen), i.e., implement</a:t>
            </a:r>
            <a:br>
              <a:rPr lang="en-US" dirty="0"/>
            </a:b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std::</a:t>
            </a: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ostream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&amp; operator&lt;&lt;(std::</a:t>
            </a: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ostream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&amp; s, const </a:t>
            </a:r>
            <a:r>
              <a:rPr lang="en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EncapsulatedPoint</a:t>
            </a:r>
            <a:r>
              <a:rPr lang="en-CA" dirty="0">
                <a:latin typeface="Courier New" panose="02070309020205020404" pitchFamily="49" charset="0"/>
                <a:cs typeface="Courier New" panose="02070309020205020404" pitchFamily="49" charset="0"/>
              </a:rPr>
              <a:t>&amp; point)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Write a main function that exercises the functionalities of these classes</a:t>
            </a:r>
          </a:p>
          <a:p>
            <a:r>
              <a:rPr lang="en-US" dirty="0"/>
              <a:t>Extend both classes so that they can be constructed from and converted into polar coordinates (i.e., radius r and angle theta)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 and y can be obtained as r * cos(theta) and r * sin(theta)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 is sqrt(x*x + y*y); theta is </a:t>
            </a:r>
            <a:r>
              <a:rPr lang="en-US" dirty="0" err="1"/>
              <a:t>atan</a:t>
            </a:r>
            <a:r>
              <a:rPr lang="en-US" dirty="0"/>
              <a:t>(y/x), or </a:t>
            </a:r>
            <a:r>
              <a:rPr lang="en-US" dirty="0" err="1"/>
              <a:t>atan</a:t>
            </a:r>
            <a:r>
              <a:rPr lang="en-US" dirty="0"/>
              <a:t>(1.0) if x == 0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143315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wo_biZO4OxAPGBWTiQk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igVXNswkVG7ghES5Rv7h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simOOptQvFZSax.VA1v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XhOlRdi0YuEdKJQWmPP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o.pqi8yBIaqlRj7k9_Z0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Ujb.5rRWwlzK2KEt8D0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Pscs3c2_edoADRKSLjq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guewKKuIuUV3QNpO.HzT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9N0reOf37TVOJpBFTSlJ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19 @ CAM Master">
  <a:themeElements>
    <a:clrScheme name="Custom 68">
      <a:dk1>
        <a:srgbClr val="000000"/>
      </a:dk1>
      <a:lt1>
        <a:sysClr val="window" lastClr="FFFFFF"/>
      </a:lt1>
      <a:dk2>
        <a:srgbClr val="E4E3DF"/>
      </a:dk2>
      <a:lt2>
        <a:srgbClr val="D9CED1"/>
      </a:lt2>
      <a:accent1>
        <a:srgbClr val="D9CED1"/>
      </a:accent1>
      <a:accent2>
        <a:srgbClr val="4B323E"/>
      </a:accent2>
      <a:accent3>
        <a:srgbClr val="E4E3DF"/>
      </a:accent3>
      <a:accent4>
        <a:srgbClr val="A08570"/>
      </a:accent4>
      <a:accent5>
        <a:srgbClr val="3C3C3C"/>
      </a:accent5>
      <a:accent6>
        <a:srgbClr val="FF7A7D"/>
      </a:accent6>
      <a:hlink>
        <a:srgbClr val="000000"/>
      </a:hlink>
      <a:folHlink>
        <a:srgbClr val="000000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Symbol" panose="05050102010706020507" pitchFamily="18" charset="2"/>
          <a:buChar char="·"/>
          <a:defRPr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A_Template_v1.pptx" id="{348D2975-4D34-46E1-A50F-B62AF8819153}" vid="{DB4CBCF0-F9BC-475C-96D4-329A2791B7C7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CA_Template_v1</Template>
  <TotalTime>1686</TotalTime>
  <Words>788</Words>
  <Application>Microsoft Office PowerPoint</Application>
  <PresentationFormat>Custom</PresentationFormat>
  <Paragraphs>70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Consolas</vt:lpstr>
      <vt:lpstr>Courier New</vt:lpstr>
      <vt:lpstr>Symbol</vt:lpstr>
      <vt:lpstr>Times New Roman</vt:lpstr>
      <vt:lpstr>2019 @ CAM Master</vt:lpstr>
      <vt:lpstr>think-cell Folie</vt:lpstr>
      <vt:lpstr>PowerPoint Presentation</vt:lpstr>
      <vt:lpstr>Objects vs. Data Structures</vt:lpstr>
      <vt:lpstr>PowerPoint Presentation</vt:lpstr>
      <vt:lpstr>PowerPoint Presentation</vt:lpstr>
      <vt:lpstr>The Expression Problem</vt:lpstr>
      <vt:lpstr>PowerPoint Presentation</vt:lpstr>
      <vt:lpstr>PowerPoint Presentation</vt:lpstr>
      <vt:lpstr>The Expression Problem</vt:lpstr>
      <vt:lpstr>Mini Workshop: Points</vt:lpstr>
      <vt:lpstr>Kent Beck’s Rules of Simple Design</vt:lpstr>
      <vt:lpstr>Writing Unit Tests with Catch</vt:lpstr>
      <vt:lpstr>Mini Workshop: Catch Tests</vt:lpstr>
      <vt:lpstr>Mini Workshop: Shapes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Matthias Hölzl</dc:creator>
  <cp:lastModifiedBy>Matthias Hölzl</cp:lastModifiedBy>
  <cp:revision>41</cp:revision>
  <dcterms:created xsi:type="dcterms:W3CDTF">2020-07-06T03:33:13Z</dcterms:created>
  <dcterms:modified xsi:type="dcterms:W3CDTF">2022-01-17T06:57:09Z</dcterms:modified>
</cp:coreProperties>
</file>

<file path=docProps/thumbnail.jpeg>
</file>